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7" r:id="rId5"/>
    <p:sldId id="274" r:id="rId6"/>
    <p:sldId id="268" r:id="rId7"/>
    <p:sldId id="269" r:id="rId8"/>
    <p:sldId id="261" r:id="rId9"/>
    <p:sldId id="270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77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53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47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1541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880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28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589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134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025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11/23/2018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399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11/23/2018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1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60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59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17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36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17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96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30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77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2AD7-126E-4DC7-A2A0-A26A6D0D0D5C}" type="datetimeFigureOut">
              <a:rPr kumimoji="0" lang="es-EC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23/11/2018</a:t>
            </a:fld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D092F-4E39-49D2-8424-42AE116E13B0}" type="slidenum">
              <a:rPr kumimoji="0" lang="es-EC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C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35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482328" y="508261"/>
            <a:ext cx="7554866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UNIVERSIDAD CENTRAL DEL ECUADOR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FACULTAD DE CIENCIAS FÍSICAS Y MATEMÁTICA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INGENIERÍA EN DISEÑO </a:t>
            </a: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INDUSTRIAL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 smtClean="0">
                <a:solidFill>
                  <a:prstClr val="white"/>
                </a:solidFill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MATERIALES PROCESOS III: </a:t>
            </a:r>
            <a:r>
              <a:rPr lang="es-ES" sz="2000" b="1" dirty="0" smtClean="0">
                <a:solidFill>
                  <a:prstClr val="white"/>
                </a:solidFill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POLÍMEROS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INTEGRANTES : </a:t>
            </a:r>
            <a:r>
              <a:rPr lang="es-ES" sz="2000" b="1" dirty="0">
                <a:solidFill>
                  <a:prstClr val="white"/>
                </a:solidFill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kumimoji="0" lang="es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enalcazar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 Catalina , </a:t>
            </a:r>
            <a:r>
              <a:rPr lang="es-ES" sz="2000" b="1" dirty="0">
                <a:solidFill>
                  <a:prstClr val="white"/>
                </a:solidFill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s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arrion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Joel,Ramos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Calibri" panose="020F0502020204030204" pitchFamily="34" charset="0"/>
                <a:cs typeface="Times New Roman" panose="02020603050405020304" pitchFamily="18" charset="0"/>
              </a:rPr>
              <a:t> Jenny, Toaquiza Beatriz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t="8" r="4597" b="6657"/>
          <a:stretch/>
        </p:blipFill>
        <p:spPr>
          <a:xfrm>
            <a:off x="780985" y="508261"/>
            <a:ext cx="1980488" cy="1958643"/>
          </a:xfrm>
          <a:prstGeom prst="flowChartConnector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09451" y="4347297"/>
            <a:ext cx="11560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EC" sz="3600" b="1" dirty="0" smtClean="0">
                <a:ln w="12700">
                  <a:solidFill>
                    <a:srgbClr val="EBEBEB">
                      <a:lumMod val="75000"/>
                    </a:srgbClr>
                  </a:solidFill>
                  <a:prstDash val="solid"/>
                </a:ln>
                <a:solidFill>
                  <a:srgbClr val="ACD433"/>
                </a:solidFill>
                <a:effectLst>
                  <a:outerShdw dist="38100" dir="2640000" algn="bl" rotWithShape="0">
                    <a:srgbClr val="EBEBEB">
                      <a:lumMod val="75000"/>
                    </a:srgbClr>
                  </a:outerShdw>
                </a:effectLst>
                <a:latin typeface="Century Gothic" panose="020B0502020202020204"/>
              </a:rPr>
              <a:t>Diseño </a:t>
            </a:r>
            <a:r>
              <a:rPr lang="es-EC" sz="3600" b="1" dirty="0">
                <a:ln w="12700">
                  <a:solidFill>
                    <a:srgbClr val="EBEBEB">
                      <a:lumMod val="75000"/>
                    </a:srgbClr>
                  </a:solidFill>
                  <a:prstDash val="solid"/>
                </a:ln>
                <a:solidFill>
                  <a:srgbClr val="ACD433"/>
                </a:solidFill>
                <a:effectLst>
                  <a:outerShdw dist="38100" dir="2640000" algn="bl" rotWithShape="0">
                    <a:srgbClr val="EBEBEB">
                      <a:lumMod val="75000"/>
                    </a:srgbClr>
                  </a:outerShdw>
                </a:effectLst>
                <a:latin typeface="Century Gothic" panose="020B0502020202020204"/>
              </a:rPr>
              <a:t>de una diadema con dispositivo para audición por vibración ósea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043914" y="5986816"/>
            <a:ext cx="89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QUITO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7416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6706" t="20027" r="36670" b="16593"/>
          <a:stretch/>
        </p:blipFill>
        <p:spPr>
          <a:xfrm>
            <a:off x="206061" y="450759"/>
            <a:ext cx="5963634" cy="58024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6406" t="24605" r="32810" b="13248"/>
          <a:stretch/>
        </p:blipFill>
        <p:spPr>
          <a:xfrm>
            <a:off x="6465910" y="450760"/>
            <a:ext cx="5112076" cy="580245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3510" y="-222069"/>
            <a:ext cx="10175965" cy="725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s-EC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POM POLIAMIDA DE ALTA TENACIDAD</a:t>
            </a:r>
            <a:endParaRPr lang="es-EC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9579" t="21259" r="25386" b="13425"/>
          <a:stretch/>
        </p:blipFill>
        <p:spPr>
          <a:xfrm>
            <a:off x="476519" y="334850"/>
            <a:ext cx="4597757" cy="306792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7995" t="20731" r="23208" b="11664"/>
          <a:stretch/>
        </p:blipFill>
        <p:spPr>
          <a:xfrm>
            <a:off x="476519" y="3621695"/>
            <a:ext cx="4597757" cy="29722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1954" t="34815" r="27960" b="15713"/>
          <a:stretch/>
        </p:blipFill>
        <p:spPr>
          <a:xfrm>
            <a:off x="5512157" y="59331"/>
            <a:ext cx="6020583" cy="33434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23637" t="31470" r="23604" b="22755"/>
          <a:stretch/>
        </p:blipFill>
        <p:spPr>
          <a:xfrm>
            <a:off x="5512156" y="3621695"/>
            <a:ext cx="6093187" cy="29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1160" t="17561" r="27564" b="14304"/>
          <a:stretch/>
        </p:blipFill>
        <p:spPr>
          <a:xfrm>
            <a:off x="5720816" y="734096"/>
            <a:ext cx="6050475" cy="56151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894" t="18618" r="34889" b="12192"/>
          <a:stretch/>
        </p:blipFill>
        <p:spPr>
          <a:xfrm>
            <a:off x="283336" y="334851"/>
            <a:ext cx="2501098" cy="26141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39770" t="18089" r="28159" b="16241"/>
          <a:stretch/>
        </p:blipFill>
        <p:spPr>
          <a:xfrm>
            <a:off x="3043358" y="334851"/>
            <a:ext cx="2288496" cy="26345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37495" t="19498" r="41025" b="21876"/>
          <a:stretch/>
        </p:blipFill>
        <p:spPr>
          <a:xfrm>
            <a:off x="283336" y="3161086"/>
            <a:ext cx="2275385" cy="34917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33437" t="20203" r="36076" b="20290"/>
          <a:stretch/>
        </p:blipFill>
        <p:spPr>
          <a:xfrm>
            <a:off x="2687071" y="3161086"/>
            <a:ext cx="2905395" cy="3188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687071" y="6132352"/>
            <a:ext cx="10175965" cy="725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s-EC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ESPUMA DE POLIESTIRENO EXPANDIDO DE  ALTA TENACIDAD</a:t>
            </a:r>
            <a:endParaRPr lang="es-EC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731521" y="574943"/>
            <a:ext cx="10175965" cy="3044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s-EC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PROBLEMÁTICA:</a:t>
            </a:r>
            <a:endParaRPr lang="es-EC" sz="24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s-EC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EC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microtia</a:t>
            </a:r>
            <a:r>
              <a:rPr lang="es-EC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 una malformación que se puede visualizar en el nacimiento y que da lugar a una oreja pequeña la cual parece ser producida en parte por una coincidencia de factores ambientales y rasgos hereditarios. </a:t>
            </a:r>
            <a:endParaRPr lang="es-EC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 descr="http://microtia.es/wp-content/uploads/2012/07/grade1-118x15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07" y="4019708"/>
            <a:ext cx="1593668" cy="2025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Imagen 25" descr="http://microtia.es/wp-content/uploads/2012/07/grade2-150x15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4019708"/>
            <a:ext cx="1593668" cy="2025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Imagen 26" descr="http://microtia.es/wp-content/uploads/2012/07/grade3-150x150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005" y="4019708"/>
            <a:ext cx="1592736" cy="2025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Imagen 27" descr="http://microtia.es/wp-content/uploads/2012/07/grade4-150x15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18" y="4019708"/>
            <a:ext cx="1542808" cy="2025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98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313510" y="0"/>
            <a:ext cx="10175965" cy="725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s-EC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LISTA </a:t>
            </a:r>
            <a:r>
              <a:rPr lang="es-EC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NECESIDADES DEL USUARIO/CLIENTE DEL PROYECTO</a:t>
            </a:r>
            <a:r>
              <a:rPr lang="es-EC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C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86571"/>
              </p:ext>
            </p:extLst>
          </p:nvPr>
        </p:nvGraphicFramePr>
        <p:xfrm>
          <a:off x="3526971" y="843181"/>
          <a:ext cx="6740435" cy="6086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0025">
                  <a:extLst>
                    <a:ext uri="{9D8B030D-6E8A-4147-A177-3AD203B41FA5}">
                      <a16:colId xmlns="" xmlns:a16="http://schemas.microsoft.com/office/drawing/2014/main" val="2465084951"/>
                    </a:ext>
                  </a:extLst>
                </a:gridCol>
                <a:gridCol w="4380410">
                  <a:extLst>
                    <a:ext uri="{9D8B030D-6E8A-4147-A177-3AD203B41FA5}">
                      <a16:colId xmlns="" xmlns:a16="http://schemas.microsoft.com/office/drawing/2014/main" val="2581369460"/>
                    </a:ext>
                  </a:extLst>
                </a:gridCol>
              </a:tblGrid>
              <a:tr h="30455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Declaración de la misión: Diseño de una diadema con dispositivo para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audición por vibración ósea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3573123"/>
                  </a:ext>
                </a:extLst>
              </a:tr>
              <a:tr h="8652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Descripción del producto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Diadema que transmite los sonidos a través de un receptor conectado en la estructura de la misma, que se ajustan firmemente detrás de parte ósea de la cabeza en la parte posterior de la oreja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/>
                </a:tc>
                <a:extLst>
                  <a:ext uri="{0D108BD9-81ED-4DB2-BD59-A6C34878D82A}">
                    <a16:rowId xmlns="" xmlns:a16="http://schemas.microsoft.com/office/drawing/2014/main" val="1097820906"/>
                  </a:ext>
                </a:extLst>
              </a:tr>
              <a:tr h="9908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Propuesta de valor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Ergonómico para los niños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Diseño estético y llamativo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asequible</a:t>
                      </a: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/>
                </a:tc>
                <a:extLst>
                  <a:ext uri="{0D108BD9-81ED-4DB2-BD59-A6C34878D82A}">
                    <a16:rowId xmlns="" xmlns:a16="http://schemas.microsoft.com/office/drawing/2014/main" val="4145306271"/>
                  </a:ext>
                </a:extLst>
              </a:tr>
              <a:tr h="1002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Metas claves de negocio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Producto final para el mes de enero del 2019.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Diseño estético del producto hasta diciembre del 2018.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Satisfacer las necesidades requeridas por el usuario.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Rentabilidad del Producto.</a:t>
                      </a: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/>
                </a:tc>
                <a:extLst>
                  <a:ext uri="{0D108BD9-81ED-4DB2-BD59-A6C34878D82A}">
                    <a16:rowId xmlns="" xmlns:a16="http://schemas.microsoft.com/office/drawing/2014/main" val="2515257126"/>
                  </a:ext>
                </a:extLst>
              </a:tr>
              <a:tr h="4945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Mercado primario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Niños que sufren la enfermedad microtia</a:t>
                      </a: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/>
                </a:tc>
                <a:extLst>
                  <a:ext uri="{0D108BD9-81ED-4DB2-BD59-A6C34878D82A}">
                    <a16:rowId xmlns="" xmlns:a16="http://schemas.microsoft.com/office/drawing/2014/main" val="1018803166"/>
                  </a:ext>
                </a:extLst>
              </a:tr>
              <a:tr h="4945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Mercados secundarios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Niños que sufren enfermedades similares microtia</a:t>
                      </a: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/>
                </a:tc>
                <a:extLst>
                  <a:ext uri="{0D108BD9-81ED-4DB2-BD59-A6C34878D82A}">
                    <a16:rowId xmlns="" xmlns:a16="http://schemas.microsoft.com/office/drawing/2014/main" val="106541092"/>
                  </a:ext>
                </a:extLst>
              </a:tr>
              <a:tr h="8332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Suposiciones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Ergonómico 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Diseño llamativo para los niños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 ligero</a:t>
                      </a: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/>
                </a:tc>
                <a:extLst>
                  <a:ext uri="{0D108BD9-81ED-4DB2-BD59-A6C34878D82A}">
                    <a16:rowId xmlns="" xmlns:a16="http://schemas.microsoft.com/office/drawing/2014/main" val="1828085257"/>
                  </a:ext>
                </a:extLst>
              </a:tr>
              <a:tr h="8332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Involucrados</a:t>
                      </a:r>
                      <a:endParaRPr lang="es-EC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C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Usuario/Cliente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Producción (Estudiantes)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Coordinador del proyecto: </a:t>
                      </a:r>
                      <a:r>
                        <a:rPr lang="es-EC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</a:t>
                      </a:r>
                      <a:r>
                        <a:rPr lang="es-EC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Mauricio Fuentes </a:t>
                      </a: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C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C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32" marR="50232" marT="0" marB="0"/>
                </a:tc>
                <a:extLst>
                  <a:ext uri="{0D108BD9-81ED-4DB2-BD59-A6C34878D82A}">
                    <a16:rowId xmlns="" xmlns:a16="http://schemas.microsoft.com/office/drawing/2014/main" val="2035415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2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186" t="26013" r="36373" b="6206"/>
          <a:stretch/>
        </p:blipFill>
        <p:spPr>
          <a:xfrm>
            <a:off x="1815922" y="862885"/>
            <a:ext cx="8371267" cy="585988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348507" y="218941"/>
            <a:ext cx="4288665" cy="643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 smtClean="0"/>
              <a:t>Boceto Aprobado </a:t>
            </a:r>
            <a:endParaRPr lang="es-EC" sz="2400" b="1" dirty="0"/>
          </a:p>
        </p:txBody>
      </p:sp>
    </p:spTree>
    <p:extLst>
      <p:ext uri="{BB962C8B-B14F-4D97-AF65-F5344CB8AC3E}">
        <p14:creationId xmlns:p14="http://schemas.microsoft.com/office/powerpoint/2010/main" val="186694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498" t="17561" r="29543" b="13776"/>
          <a:stretch/>
        </p:blipFill>
        <p:spPr>
          <a:xfrm>
            <a:off x="2485623" y="218941"/>
            <a:ext cx="7237598" cy="65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697014" y="0"/>
            <a:ext cx="4288665" cy="643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 smtClean="0"/>
              <a:t>Boceto Aprobado </a:t>
            </a:r>
            <a:endParaRPr lang="es-EC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9673" t="25132" r="34592" b="22932"/>
          <a:stretch/>
        </p:blipFill>
        <p:spPr>
          <a:xfrm>
            <a:off x="4098027" y="154547"/>
            <a:ext cx="2789622" cy="31651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8185" t="17561" r="33899" b="13600"/>
          <a:stretch/>
        </p:blipFill>
        <p:spPr>
          <a:xfrm>
            <a:off x="759854" y="1269560"/>
            <a:ext cx="2331076" cy="503563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6901" t="18970" r="25287" b="13954"/>
          <a:stretch/>
        </p:blipFill>
        <p:spPr>
          <a:xfrm>
            <a:off x="3859385" y="3477296"/>
            <a:ext cx="3266907" cy="32583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46799" t="18970" r="33008" b="14305"/>
          <a:stretch/>
        </p:blipFill>
        <p:spPr>
          <a:xfrm>
            <a:off x="7861662" y="1036749"/>
            <a:ext cx="2627290" cy="4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697014" y="0"/>
            <a:ext cx="4288665" cy="643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 smtClean="0"/>
              <a:t>Boceto Aprobado </a:t>
            </a:r>
            <a:endParaRPr lang="es-EC" sz="24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878" t="21435" r="28274" b="20995"/>
          <a:stretch/>
        </p:blipFill>
        <p:spPr>
          <a:xfrm>
            <a:off x="4018208" y="528034"/>
            <a:ext cx="3580327" cy="29830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3042" t="21611" r="29716" b="21699"/>
          <a:stretch/>
        </p:blipFill>
        <p:spPr>
          <a:xfrm>
            <a:off x="4018208" y="3647940"/>
            <a:ext cx="3580327" cy="30641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47888" t="18442" r="33602" b="14480"/>
          <a:stretch/>
        </p:blipFill>
        <p:spPr>
          <a:xfrm>
            <a:off x="631064" y="528034"/>
            <a:ext cx="3035227" cy="61840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l="43236" t="17209" r="31028" b="12192"/>
          <a:stretch/>
        </p:blipFill>
        <p:spPr>
          <a:xfrm>
            <a:off x="7967518" y="524728"/>
            <a:ext cx="4011769" cy="61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313510" y="-222069"/>
            <a:ext cx="10175965" cy="725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s-EC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PLANO CAD</a:t>
            </a:r>
            <a:endParaRPr lang="es-EC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2" y="472832"/>
            <a:ext cx="8878167" cy="62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5815" t="36400" r="26772" b="12720"/>
          <a:stretch/>
        </p:blipFill>
        <p:spPr>
          <a:xfrm>
            <a:off x="8413889" y="218941"/>
            <a:ext cx="3525828" cy="25791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5320" t="16329" r="38353" b="16593"/>
          <a:stretch/>
        </p:blipFill>
        <p:spPr>
          <a:xfrm>
            <a:off x="8413889" y="3088199"/>
            <a:ext cx="3525828" cy="366032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4135" t="28830" r="15290" b="9552"/>
          <a:stretch/>
        </p:blipFill>
        <p:spPr>
          <a:xfrm>
            <a:off x="596426" y="3387171"/>
            <a:ext cx="6847563" cy="33613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5619" t="34639" r="19744" b="10079"/>
          <a:stretch/>
        </p:blipFill>
        <p:spPr>
          <a:xfrm>
            <a:off x="787609" y="218941"/>
            <a:ext cx="6450317" cy="31016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2556174"/>
            <a:ext cx="1193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s-EC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</a:t>
            </a:r>
            <a:endParaRPr lang="es-EC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109</Words>
  <Application>Microsoft Office PowerPoint</Application>
  <PresentationFormat>Panorámica</PresentationFormat>
  <Paragraphs>64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Symbol</vt:lpstr>
      <vt:lpstr>Times New Roman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</dc:creator>
  <cp:lastModifiedBy>User</cp:lastModifiedBy>
  <cp:revision>22</cp:revision>
  <dcterms:created xsi:type="dcterms:W3CDTF">2018-09-26T04:17:10Z</dcterms:created>
  <dcterms:modified xsi:type="dcterms:W3CDTF">2018-11-23T19:57:46Z</dcterms:modified>
</cp:coreProperties>
</file>